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7" r:id="rId2"/>
    <p:sldId id="314" r:id="rId3"/>
    <p:sldId id="318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40" r:id="rId12"/>
    <p:sldId id="330" r:id="rId13"/>
    <p:sldId id="336" r:id="rId14"/>
    <p:sldId id="337" r:id="rId15"/>
    <p:sldId id="339" r:id="rId16"/>
    <p:sldId id="319" r:id="rId17"/>
    <p:sldId id="338" r:id="rId18"/>
    <p:sldId id="321" r:id="rId19"/>
    <p:sldId id="322" r:id="rId20"/>
    <p:sldId id="320" r:id="rId21"/>
  </p:sldIdLst>
  <p:sldSz cx="12195175" cy="6859588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FCF84-D585-42B4-946D-BE0080487D6B}" v="4" dt="2024-06-24T13:02:15.217"/>
    <p1510:client id="{61143FBD-4161-465B-8002-A9E1EE6FD439}" v="125" dt="2024-06-24T11:01:15.469"/>
    <p1510:client id="{65E30B7A-B413-4365-ABFC-6EB58AA11773}" v="498" dt="2024-06-24T17:59:33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 autoAdjust="0"/>
    <p:restoredTop sz="76220" autoAdjust="0"/>
  </p:normalViewPr>
  <p:slideViewPr>
    <p:cSldViewPr>
      <p:cViewPr varScale="1">
        <p:scale>
          <a:sx n="67" d="100"/>
          <a:sy n="67" d="100"/>
        </p:scale>
        <p:origin x="381" y="45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Hello everybody.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My name is Can.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Today I am going to talk about triangulations or tetrahedralizations.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Better said: </a:t>
            </a:r>
            <a:r>
              <a:rPr lang="en-GB" dirty="0" err="1">
                <a:solidFill>
                  <a:srgbClr val="0E101A"/>
                </a:solidFill>
                <a:effectLst/>
              </a:rPr>
              <a:t>Dr.</a:t>
            </a:r>
            <a:r>
              <a:rPr lang="en-GB" dirty="0">
                <a:solidFill>
                  <a:srgbClr val="0E101A"/>
                </a:solidFill>
                <a:effectLst/>
              </a:rPr>
              <a:t> Delaunay or: How I Learned to Stop Worrying and Love the bomb.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Oops sorry, I meant triangulations.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Maybe before we begin, since it is an early start, we can take it a bit easy.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Any Stanley Kubrick fans raise your hands.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Cool!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any case, if you don't know him, he was a great film director and he has a film from 1964 called</a:t>
            </a:r>
            <a:r>
              <a:rPr lang="en-GB" b="1" dirty="0">
                <a:solidFill>
                  <a:srgbClr val="0E101A"/>
                </a:solidFill>
                <a:effectLst/>
              </a:rPr>
              <a:t> </a:t>
            </a:r>
            <a:r>
              <a:rPr lang="en-GB" b="1" i="1" dirty="0" err="1">
                <a:solidFill>
                  <a:srgbClr val="0E101A"/>
                </a:solidFill>
                <a:effectLst/>
              </a:rPr>
              <a:t>Dr</a:t>
            </a:r>
            <a:r>
              <a:rPr lang="en-GB" b="1" dirty="0" err="1">
                <a:solidFill>
                  <a:srgbClr val="0E101A"/>
                </a:solidFill>
                <a:effectLst/>
              </a:rPr>
              <a:t>.</a:t>
            </a:r>
            <a:r>
              <a:rPr lang="en-GB" b="1" dirty="0">
                <a:solidFill>
                  <a:srgbClr val="0E101A"/>
                </a:solidFill>
                <a:effectLst/>
              </a:rPr>
              <a:t> </a:t>
            </a:r>
            <a:r>
              <a:rPr lang="en-GB" b="1" i="1" dirty="0">
                <a:solidFill>
                  <a:srgbClr val="0E101A"/>
                </a:solidFill>
                <a:effectLst/>
              </a:rPr>
              <a:t>Strangelove</a:t>
            </a:r>
            <a:r>
              <a:rPr lang="en-GB" b="1" dirty="0">
                <a:solidFill>
                  <a:srgbClr val="0E101A"/>
                </a:solidFill>
                <a:effectLst/>
              </a:rPr>
              <a:t> </a:t>
            </a:r>
            <a:r>
              <a:rPr lang="en-GB" dirty="0">
                <a:solidFill>
                  <a:srgbClr val="0E101A"/>
                </a:solidFill>
                <a:effectLst/>
              </a:rPr>
              <a:t>or: How I Learned to Stop Worrying and Love the Bomb.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So if you haven't watched it, I would definitely recommend it.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Though it would have been great, unfortunately, we can't talk about the film.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But as an idea, me talking about geometry is almost as funny as the film itself, mainly due to my inability to comprehend things mathematically.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But anyways, let's begin.</a:t>
            </a:r>
          </a:p>
        </p:txBody>
      </p:sp>
    </p:spTree>
    <p:extLst>
      <p:ext uri="{BB962C8B-B14F-4D97-AF65-F5344CB8AC3E}">
        <p14:creationId xmlns:p14="http://schemas.microsoft.com/office/powerpoint/2010/main" val="4113745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proposes a new method which is: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  closed under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approximate input surface within an envelope (controlled by a parameter, envelope size)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envelope?</a:t>
            </a:r>
            <a:endParaRPr 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input contains smalls gaps or tiny creases, as long as they stay inside an envelope, they can all be resolved in the output.</a:t>
            </a:r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719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a triangle soup that forms the surface of a 3d shape.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No assumption about the input.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approx. constrained tetrahedral mesh within an envelope.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method is able to cleanup imperfect regions and produce high quality out.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881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Bunch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ssegments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inputs.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 represents numbers in fractions.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numerator and denominator could be large integers.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Delaunay triangulation. Input is put inside a box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slighty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larger than the input. Partitions the box into convex cells.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DT or DTET is known to be robust. But, does not conform to input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BSP Subdivision. For preserving the input boundary, and resolving self-intersections.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a BSP tree using the triangles we got in the first step as the initial tree nodes.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line of the input-segment to subdivide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bsp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cells.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a polygonal mesh.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Triangulate the mesh. Since all BSP cells are convex, the easiest way to add vertices in the centroid of the polygonal cell.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connecting it to the edges to form triangles.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this step the first stage is finished.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Out: valid triangle mesh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Valid: no inversion or self-intersections. Input boundary is preserved.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But: mesh could be in low quality. Output contains no inversions in exact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but if converted to floating point, might contains inversions.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To improve its quality we need mesh optimization. AS the quality improves we could gradually we can convert to floating points. They use four local operations for opt: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splitting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edge collapsing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face swapping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vertex smoothing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Details in report.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Edge collapse: one vertex to another. To accept the operations:  check if the quality is improved. The quality measure they use is conformal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amips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energy. If the local energy increase the local quality decrease: reject operation.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could introduce inversions in the mesh. Need inversion check.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Envelope check for making sure that the vertex does not exceed the boundary.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all checks pass, the operation is accepted.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In/out filtering: Remove all element outside the boundary. They use generalized winding number (Jacobson.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 of time award at this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siggraph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Compute winding number for centroid of each cell. If winding number is larger than 0.5, then it means they are outside and they delete them.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Pipeline is finished and we get a valid high quality mesh in floating points.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928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Easy to use. Needs two parameter: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ideal edge length: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diag_of_bbox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20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Envelope size. Smaller: better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feauture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preservation.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99.9 percent success rate when limited to 3 &gt;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32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mem. 100 % if 27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&lt; 1oo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have very interesting comparisons and visualization, so check them out if you are interested. Especially seeing the noise stress is quite impressive.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can be used for: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surface repair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cad models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Structured meshing: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quadmeshes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hexidral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mesh or hex-dominant meshes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when dealing with input boundary, the method allows smoothing to handle open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meshing for multi materials solids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multi component input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- works also well with thin surfaces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50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Sharp features handled in a soft way.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Balance between feature preservation, robustness, and efficiency.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tiny crease at the end of the ear is not preserved if the envelope size is not small enough.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repairing method is limited to surface without large openings.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Rational based computation and envelope check is slow.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fast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TetWild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address performance.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396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68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84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overview of the </a:t>
            </a:r>
            <a:r>
              <a:rPr lang="en-GB" dirty="0" err="1"/>
              <a:t>presentation.I</a:t>
            </a:r>
            <a:r>
              <a:rPr lang="en-GB" dirty="0"/>
              <a:t> will quickly introduce Delaunay triangulation in 2D.</a:t>
            </a:r>
          </a:p>
          <a:p>
            <a:r>
              <a:rPr lang="en-GB" dirty="0"/>
              <a:t>Then, we will have an extensive motivational part for tetrahedralizations.</a:t>
            </a:r>
          </a:p>
          <a:p>
            <a:r>
              <a:rPr lang="en-GB" dirty="0"/>
              <a:t>Next, we will talk about two important papers about tetrahedralizations.</a:t>
            </a:r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give a quick introduction to Delaunay Triangulations in 2D.</a:t>
            </a:r>
          </a:p>
          <a:p>
            <a:r>
              <a:rPr lang="en-GB" dirty="0"/>
              <a:t>Here we see an example of a Delaunay triangulation and its dual Voronoi diagram.</a:t>
            </a:r>
          </a:p>
          <a:p>
            <a:r>
              <a:rPr lang="en-GB" dirty="0"/>
              <a:t>The collection of blue edges is the DT and light green refers to the Voronoi diagram.</a:t>
            </a:r>
          </a:p>
          <a:p>
            <a:r>
              <a:rPr lang="en-GB" dirty="0"/>
              <a:t>The points you see in green are the sites of the Voronoi Regions.</a:t>
            </a:r>
          </a:p>
          <a:p>
            <a:r>
              <a:rPr lang="en-GB" dirty="0"/>
              <a:t>Connecting three sites by straight edges we get a triangle in DT.</a:t>
            </a:r>
          </a:p>
          <a:p>
            <a:r>
              <a:rPr lang="en-GB" dirty="0"/>
              <a:t>However, there is a requirement for a triangle to be Delaunay.</a:t>
            </a:r>
          </a:p>
          <a:p>
            <a:r>
              <a:rPr lang="en-GB" dirty="0"/>
              <a:t>Empty circumcircles characterize Delaunay triangles.</a:t>
            </a:r>
          </a:p>
          <a:p>
            <a:r>
              <a:rPr lang="en-GB" dirty="0"/>
              <a:t>A triangle </a:t>
            </a:r>
            <a:r>
              <a:rPr lang="en-GB" dirty="0" err="1"/>
              <a:t>abc</a:t>
            </a:r>
            <a:r>
              <a:rPr lang="en-GB" dirty="0"/>
              <a:t> is Delaunay </a:t>
            </a:r>
            <a:r>
              <a:rPr lang="en-GB" dirty="0" err="1"/>
              <a:t>iff</a:t>
            </a:r>
            <a:r>
              <a:rPr lang="en-GB" dirty="0"/>
              <a:t> the circumcircle is empty of any site of the input set.</a:t>
            </a:r>
          </a:p>
          <a:p>
            <a:r>
              <a:rPr lang="en-GB" dirty="0"/>
              <a:t>Here on the left, we see a valid Delaunay triangle as d is outside the circumcircle of </a:t>
            </a:r>
            <a:r>
              <a:rPr lang="en-GB" dirty="0" err="1"/>
              <a:t>abc</a:t>
            </a:r>
            <a:r>
              <a:rPr lang="en-GB" dirty="0"/>
              <a:t>.</a:t>
            </a:r>
          </a:p>
          <a:p>
            <a:r>
              <a:rPr lang="en-GB" dirty="0"/>
              <a:t>We call ab locally Delaunay if an empty circle passes through a and b.</a:t>
            </a:r>
          </a:p>
          <a:p>
            <a:r>
              <a:rPr lang="en-GB" dirty="0"/>
              <a:t>In the middle, we see that ab is not locally Delaunay.</a:t>
            </a:r>
          </a:p>
          <a:p>
            <a:r>
              <a:rPr lang="en-GB" dirty="0"/>
              <a:t>The cool thing is that given a non-DT, we can convert it into Delaunay by flipping non-locally Delaunay edges to locally Delaunay edges.</a:t>
            </a:r>
          </a:p>
          <a:p>
            <a:r>
              <a:rPr lang="en-GB" dirty="0"/>
              <a:t>One property that helped me to understand it more easily was to check the opposite angles of the shared edge.</a:t>
            </a:r>
          </a:p>
          <a:p>
            <a:r>
              <a:rPr lang="en-GB" dirty="0"/>
              <a:t>So, if the sum of the opposite angles theta A and theta B is smaller than or equal to pi, then the edge is locally Delaunay.</a:t>
            </a:r>
          </a:p>
          <a:p>
            <a:r>
              <a:rPr lang="en-GB" dirty="0"/>
              <a:t>This is great because given a triangulation if every edge is locally Delaunay, the triangulation is the DT.</a:t>
            </a:r>
          </a:p>
          <a:p>
            <a:endParaRPr lang="en-GB" dirty="0"/>
          </a:p>
          <a:p>
            <a:r>
              <a:rPr lang="en-GB" dirty="0"/>
              <a:t>Ok, lastly let's show a quick example.</a:t>
            </a:r>
          </a:p>
          <a:p>
            <a:r>
              <a:rPr lang="en-GB" dirty="0"/>
              <a:t>Here we show an incremental approach to obtain DT.</a:t>
            </a:r>
          </a:p>
          <a:p>
            <a:r>
              <a:rPr lang="en-GB" dirty="0"/>
              <a:t>We see our input points in green.</a:t>
            </a:r>
          </a:p>
          <a:p>
            <a:r>
              <a:rPr lang="en-GB" dirty="0"/>
              <a:t>In the first step, we wrap these points with the so-called mother triangle.</a:t>
            </a:r>
          </a:p>
          <a:p>
            <a:r>
              <a:rPr lang="en-GB" dirty="0"/>
              <a:t>Then, we start to add the points from the input set.</a:t>
            </a:r>
          </a:p>
          <a:p>
            <a:r>
              <a:rPr lang="en-GB" dirty="0"/>
              <a:t>We check if edges are locally Delaunay and if not we perform edge flips.</a:t>
            </a:r>
          </a:p>
          <a:p>
            <a:r>
              <a:rPr lang="en-GB" dirty="0"/>
              <a:t>We do this for all the points and finally remove the mother triangle.</a:t>
            </a:r>
          </a:p>
          <a:p>
            <a:r>
              <a:rPr lang="en-GB" dirty="0"/>
              <a:t>The result is the DT of the input set.</a:t>
            </a:r>
          </a:p>
          <a:p>
            <a:r>
              <a:rPr lang="en-GB" dirty="0"/>
              <a:t>So, this is it.</a:t>
            </a:r>
          </a:p>
          <a:p>
            <a:r>
              <a:rPr lang="en-GB" dirty="0"/>
              <a:t>We give a more thorough and visual introduction to DTs in the report.</a:t>
            </a:r>
          </a:p>
          <a:p>
            <a:r>
              <a:rPr lang="en-GB" dirty="0"/>
              <a:t>So, if you are interested, you can check our report which in the end I will provide a QR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7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In constrained triangulations, </a:t>
            </a:r>
            <a:r>
              <a:rPr lang="en-GB" sz="1800" b="0" i="0" u="none" strike="noStrike" baseline="0" dirty="0">
                <a:latin typeface="NimbusRomNo9L-Regu"/>
              </a:rPr>
              <a:t>the input not only consists of a set of points, but also a set of line segments </a:t>
            </a:r>
            <a:r>
              <a:rPr lang="en-GB" sz="1800" b="0" i="0" u="none" strike="noStrike" baseline="0" dirty="0">
                <a:latin typeface="NimbusRomNo9L-ReguItal"/>
              </a:rPr>
              <a:t>L</a:t>
            </a:r>
            <a:r>
              <a:rPr lang="en-GB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The input is triangulated as before, but we ensure all line segments are contained as edges in the triangulation.</a:t>
            </a:r>
          </a:p>
          <a:p>
            <a:pPr algn="l"/>
            <a:endParaRPr lang="en-GB" sz="1800" b="0" i="0" u="none" strike="noStrike" baseline="0" dirty="0">
              <a:latin typeface="NimbusRomNo9L-Regu"/>
            </a:endParaRP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A constrained triangulation can be constructed by connecting the sites of </a:t>
            </a:r>
            <a:r>
              <a:rPr lang="en-GB" sz="1800" b="0" i="0" u="none" strike="noStrike" baseline="0" dirty="0">
                <a:latin typeface="NimbusRomNo9L-ReguItal"/>
              </a:rPr>
              <a:t>S </a:t>
            </a:r>
            <a:r>
              <a:rPr lang="en-GB" sz="1800" b="0" i="0" u="none" strike="noStrike" baseline="0" dirty="0">
                <a:latin typeface="NimbusRomNo9L-Regu"/>
              </a:rPr>
              <a:t>by a straight edge, </a:t>
            </a:r>
            <a:r>
              <a:rPr lang="en-GB" sz="1800" b="0" i="0" u="none" strike="noStrike" baseline="0" dirty="0" err="1">
                <a:latin typeface="NimbusRomNo9L-ReguItal"/>
              </a:rPr>
              <a:t>iff</a:t>
            </a:r>
            <a:r>
              <a:rPr lang="en-GB" sz="1800" b="0" i="0" u="none" strike="noStrike" baseline="0" dirty="0">
                <a:latin typeface="NimbusRomNo9L-ReguItal"/>
              </a:rPr>
              <a:t> </a:t>
            </a:r>
            <a:r>
              <a:rPr lang="en-GB" sz="1800" b="0" i="0" u="none" strike="noStrike" baseline="0" dirty="0">
                <a:latin typeface="NimbusRomNo9L-Regu"/>
              </a:rPr>
              <a:t>the edge does not intersect a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line segment from </a:t>
            </a:r>
            <a:r>
              <a:rPr lang="en-US" sz="1800" b="0" i="0" u="none" strike="noStrike" baseline="0" dirty="0">
                <a:latin typeface="NimbusRomNo9L-ReguItal"/>
              </a:rPr>
              <a:t>L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A constrained DT is not truly a DT. 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Not all resulting triangles are Delaunay triangles.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But, it avoids small angles as much as possible.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In some sense, it is the closest to a DT.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Similar to constrained </a:t>
            </a:r>
            <a:r>
              <a:rPr lang="en-GB" sz="1800" b="0" i="0" u="none" strike="noStrike" baseline="0" dirty="0">
                <a:latin typeface="NimbusRomNo9L-Regu"/>
              </a:rPr>
              <a:t>DT, the input of a conforming DT are sites </a:t>
            </a:r>
            <a:r>
              <a:rPr lang="en-GB" sz="1800" b="0" i="0" u="none" strike="noStrike" baseline="0" dirty="0">
                <a:latin typeface="NimbusRomNo9L-ReguItal"/>
              </a:rPr>
              <a:t>S</a:t>
            </a:r>
            <a:r>
              <a:rPr lang="en-GB" sz="1800" b="0" i="0" u="none" strike="noStrike" baseline="0" dirty="0">
                <a:latin typeface="NimbusRomNo9L-Regu"/>
              </a:rPr>
              <a:t>, and line segments </a:t>
            </a:r>
            <a:r>
              <a:rPr lang="en-GB" sz="1800" b="0" i="0" u="none" strike="noStrike" baseline="0" dirty="0">
                <a:latin typeface="NimbusRomNo9L-ReguItal"/>
              </a:rPr>
              <a:t>L</a:t>
            </a:r>
            <a:r>
              <a:rPr lang="en-GB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However, a conforming DT is truly a DT (i.e., all triangles are Delaunay).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To truly become DT, a conforming DT may subdivide its edges.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This subdivision is done by inserting new points, </a:t>
            </a:r>
            <a:r>
              <a:rPr lang="en-US" sz="1800" b="0" i="0" u="none" strike="noStrike" baseline="0" dirty="0">
                <a:latin typeface="NimbusRomNo9L-Regu"/>
              </a:rPr>
              <a:t>called </a:t>
            </a:r>
            <a:r>
              <a:rPr lang="en-US" sz="1800" b="0" i="0" u="none" strike="noStrike" baseline="0" dirty="0">
                <a:latin typeface="NimbusRomNo9L-ReguItal"/>
              </a:rPr>
              <a:t>Steiner points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Constrained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conforming DT is a hybrid approach of constrained and conforming DTs (J. R. Shewchuk, 1996a, 1996b). 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They also use Steiner points for the triangulation (Fig. 9).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However, unlike </a:t>
            </a:r>
            <a:r>
              <a:rPr lang="en-GB" sz="1800" b="0" i="0" u="none" strike="noStrike" baseline="0" dirty="0">
                <a:solidFill>
                  <a:srgbClr val="FF0000"/>
                </a:solidFill>
                <a:latin typeface="NimbusRomNo9L-Regu"/>
              </a:rPr>
              <a:t>conforming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NimbusRomNo9L-Regu"/>
              </a:rPr>
              <a:t>DTs, they are not truly Delaunay.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Constrained conforming DTs use fewer Steiner points than conforming DTs, which makes them more preferable in practice.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0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a volumetric discretization method.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Input: usually takes 3D shape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tetrahedra to fill the shapes interior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Output: volumetric tetrahedral mesh that conforms to the input surface.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03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 a lot of applications.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E.g., physical simulation, rendering, interpolation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8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Overall, this is a hard problem.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lot of work has been done already.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Input mesh that might be obtained from real world can be far from what the algorithm expects.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 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small gaps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there is no robust and automatic way to clean up the surface. Requires manual intervention.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Fig. Contains dense needle like triangles.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you zoom in: strange regions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self-intersections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it is just garbage: or triangle soup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bunch of models like this in the wild.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Interesting dataset: Thingi10k. Contains real world surface meshes.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 mentions they are ideal for 3d printing, but they are horrible as surface mesh.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they initially tried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them, they encountered a problem.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was no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tetmesh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all of them.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Led to crashes, or outputted something completely different from the input.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634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it possible to have a method to robustly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tetrahedralize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mesh while preserve the input surface as much as possible?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tetgen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DelPSC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Quartet and MMG3d.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Results are not bad as they are not designed strictly for this purpose.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Quartet has high success rate, but some of the results lose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feautres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not what we desire.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87.5 is not good enough.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Basically, there are methods that are robust like quartet but are not faithful to the input mesh and vice versa.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mathematical proofs of robustness of existing methods.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they are in infinite precision, when they are implemented in floating points, they can fail due to numerical issues.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2348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631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kv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7.mkv"/><Relationship Id="rId9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76220"/>
            <a:ext cx="11642203" cy="2555839"/>
          </a:xfrm>
        </p:spPr>
        <p:txBody>
          <a:bodyPr/>
          <a:lstStyle/>
          <a:p>
            <a:r>
              <a:rPr lang="en-US" sz="3500" dirty="0"/>
              <a:t>D</a:t>
            </a:r>
            <a:r>
              <a:rPr lang="de-AT" sz="3500" dirty="0"/>
              <a:t>r. Delaunay </a:t>
            </a:r>
            <a:r>
              <a:rPr lang="de-AT" sz="3500" dirty="0" err="1"/>
              <a:t>or</a:t>
            </a:r>
            <a:r>
              <a:rPr lang="de-AT" sz="3500" dirty="0"/>
              <a:t>:</a:t>
            </a:r>
            <a:br>
              <a:rPr lang="de-AT" sz="3500" dirty="0"/>
            </a:br>
            <a:r>
              <a:rPr lang="de-AT" sz="3500" dirty="0" err="1"/>
              <a:t>How</a:t>
            </a:r>
            <a:r>
              <a:rPr lang="de-AT" sz="3500" dirty="0"/>
              <a:t> I </a:t>
            </a:r>
            <a:r>
              <a:rPr lang="de-AT" sz="3500" dirty="0" err="1"/>
              <a:t>Learned</a:t>
            </a:r>
            <a:r>
              <a:rPr lang="de-AT" sz="3500" dirty="0"/>
              <a:t> </a:t>
            </a:r>
            <a:r>
              <a:rPr lang="de-AT" sz="3500" dirty="0" err="1"/>
              <a:t>to</a:t>
            </a:r>
            <a:r>
              <a:rPr lang="de-AT" sz="3500" dirty="0"/>
              <a:t> </a:t>
            </a:r>
            <a:r>
              <a:rPr lang="de-AT" sz="3500" dirty="0" err="1"/>
              <a:t>Stop</a:t>
            </a:r>
            <a:r>
              <a:rPr lang="de-AT" sz="3500" dirty="0"/>
              <a:t> </a:t>
            </a:r>
            <a:r>
              <a:rPr lang="de-AT" sz="3500" dirty="0" err="1"/>
              <a:t>Worrying</a:t>
            </a:r>
            <a:r>
              <a:rPr lang="de-AT" sz="3500" dirty="0"/>
              <a:t> and Love </a:t>
            </a:r>
            <a:r>
              <a:rPr lang="de-AT" sz="3500" dirty="0" err="1"/>
              <a:t>the</a:t>
            </a:r>
            <a:r>
              <a:rPr lang="de-AT" sz="3500" dirty="0"/>
              <a:t> </a:t>
            </a:r>
            <a:r>
              <a:rPr lang="de-AT" sz="3500" dirty="0" err="1"/>
              <a:t>Triangulations</a:t>
            </a:r>
            <a:endParaRPr lang="de-AT" sz="35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sz="2800" dirty="0"/>
              <a:t>Saip-Can Hasbay (01428723)</a:t>
            </a:r>
          </a:p>
          <a:p>
            <a:r>
              <a:rPr lang="de-AT" sz="2800" dirty="0"/>
              <a:t>Supervisor: David Hahn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Unit of Computer Graphics</a:t>
            </a:r>
          </a:p>
          <a:p>
            <a:r>
              <a:rPr lang="en-US" dirty="0"/>
              <a:t>Institute of Visual Computing &amp; Human-Centered Technology</a:t>
            </a:r>
            <a:endParaRPr lang="de-AT" dirty="0"/>
          </a:p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Hu et al. 2018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Method</a:t>
            </a:r>
          </a:p>
          <a:p>
            <a:pPr lvl="1"/>
            <a:r>
              <a:rPr lang="de-AT" dirty="0" err="1"/>
              <a:t>Closed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rationals</a:t>
            </a:r>
            <a:endParaRPr lang="de-AT" dirty="0"/>
          </a:p>
          <a:p>
            <a:pPr lvl="1"/>
            <a:r>
              <a:rPr lang="de-AT" dirty="0" err="1"/>
              <a:t>Approximate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</a:t>
            </a:r>
            <a:r>
              <a:rPr lang="de-AT" dirty="0" err="1"/>
              <a:t>surface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an </a:t>
            </a:r>
            <a:r>
              <a:rPr lang="de-AT" dirty="0" err="1"/>
              <a:t>envelope</a:t>
            </a:r>
            <a:r>
              <a:rPr lang="de-AT" dirty="0"/>
              <a:t>.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 err="1"/>
              <a:t>Why</a:t>
            </a:r>
            <a:r>
              <a:rPr lang="de-AT" dirty="0"/>
              <a:t> </a:t>
            </a:r>
            <a:r>
              <a:rPr lang="de-AT" dirty="0" err="1"/>
              <a:t>envelope</a:t>
            </a:r>
            <a:r>
              <a:rPr lang="de-AT" dirty="0"/>
              <a:t>?</a:t>
            </a:r>
          </a:p>
          <a:p>
            <a:pPr lvl="1"/>
            <a:endParaRPr lang="de-AT" dirty="0"/>
          </a:p>
          <a:p>
            <a:pPr marL="539750" lvl="1" indent="0">
              <a:buNone/>
            </a:pP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6" name="hu_envelope">
            <a:hlinkClick r:id="" action="ppaction://media"/>
            <a:extLst>
              <a:ext uri="{FF2B5EF4-FFF2-40B4-BE49-F238E27FC236}">
                <a16:creationId xmlns:a16="http://schemas.microsoft.com/office/drawing/2014/main" id="{3F7C59B7-2D4B-7744-6592-BA2722DEB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955" y="3933850"/>
            <a:ext cx="11048925" cy="22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Input &amp; Output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de-AT" dirty="0"/>
              <a:t>Input: </a:t>
            </a:r>
            <a:r>
              <a:rPr lang="de-AT" dirty="0" err="1"/>
              <a:t>Triangle</a:t>
            </a:r>
            <a:r>
              <a:rPr lang="de-AT" dirty="0"/>
              <a:t> </a:t>
            </a:r>
            <a:r>
              <a:rPr lang="de-AT" dirty="0" err="1"/>
              <a:t>mesh</a:t>
            </a:r>
            <a:endParaRPr lang="de-AT" dirty="0"/>
          </a:p>
          <a:p>
            <a:pPr lvl="1">
              <a:lnSpc>
                <a:spcPct val="250000"/>
              </a:lnSpc>
            </a:pP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assumption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.</a:t>
            </a:r>
          </a:p>
          <a:p>
            <a:pPr>
              <a:lnSpc>
                <a:spcPct val="250000"/>
              </a:lnSpc>
            </a:pPr>
            <a:r>
              <a:rPr lang="de-AT" dirty="0"/>
              <a:t>Output: </a:t>
            </a:r>
            <a:r>
              <a:rPr lang="de-AT" dirty="0" err="1"/>
              <a:t>Approximately</a:t>
            </a:r>
            <a:r>
              <a:rPr lang="de-AT" dirty="0"/>
              <a:t> </a:t>
            </a:r>
            <a:r>
              <a:rPr lang="de-AT" dirty="0" err="1"/>
              <a:t>constrained</a:t>
            </a:r>
            <a:r>
              <a:rPr lang="de-AT" dirty="0"/>
              <a:t>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</a:t>
            </a:r>
            <a:r>
              <a:rPr lang="de-AT" dirty="0"/>
              <a:t>.</a:t>
            </a:r>
          </a:p>
          <a:p>
            <a:pPr lvl="1">
              <a:lnSpc>
                <a:spcPct val="250000"/>
              </a:lnSpc>
            </a:pPr>
            <a:r>
              <a:rPr lang="de-AT" dirty="0" err="1"/>
              <a:t>Manages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deal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imperfect</a:t>
            </a:r>
            <a:r>
              <a:rPr lang="de-AT" dirty="0"/>
              <a:t> </a:t>
            </a:r>
            <a:r>
              <a:rPr lang="de-AT" dirty="0" err="1"/>
              <a:t>regions</a:t>
            </a:r>
            <a:r>
              <a:rPr lang="de-AT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44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2D</a:t>
            </a:r>
            <a:endParaRPr lang="de-AT" dirty="0"/>
          </a:p>
        </p:txBody>
      </p:sp>
      <p:pic>
        <p:nvPicPr>
          <p:cNvPr id="7" name="Content Placeholder 6" descr="A diagram of a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7B05B429-6BBA-4DE3-C86C-6140F8FD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30" y="2808093"/>
            <a:ext cx="10513168" cy="14941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599E25-0EB2-2E0F-10DB-3E088C715BB0}"/>
              </a:ext>
            </a:extLst>
          </p:cNvPr>
          <p:cNvSpPr/>
          <p:nvPr/>
        </p:nvSpPr>
        <p:spPr bwMode="auto">
          <a:xfrm>
            <a:off x="624979" y="4239460"/>
            <a:ext cx="6912768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C5BE2-1191-1517-FBF0-6B51DC28B885}"/>
              </a:ext>
            </a:extLst>
          </p:cNvPr>
          <p:cNvSpPr txBox="1"/>
          <p:nvPr/>
        </p:nvSpPr>
        <p:spPr>
          <a:xfrm>
            <a:off x="3181262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1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312A6C-6A36-A7D4-EFF2-E961BC2EC56D}"/>
              </a:ext>
            </a:extLst>
          </p:cNvPr>
          <p:cNvSpPr/>
          <p:nvPr/>
        </p:nvSpPr>
        <p:spPr bwMode="auto">
          <a:xfrm>
            <a:off x="8257827" y="4239460"/>
            <a:ext cx="3096345" cy="77451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2A053-025D-0625-3911-5004FE9436FE}"/>
              </a:ext>
            </a:extLst>
          </p:cNvPr>
          <p:cNvSpPr txBox="1"/>
          <p:nvPr/>
        </p:nvSpPr>
        <p:spPr>
          <a:xfrm>
            <a:off x="9049915" y="4365105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Calibri" panose="020F0502020204030204" pitchFamily="34" charset="0"/>
              </a:rPr>
              <a:t>Phase 2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pic>
        <p:nvPicPr>
          <p:cNvPr id="16" name="Picture 15" descr="A diagram of a triangle&#10;&#10;Description automatically generated">
            <a:extLst>
              <a:ext uri="{FF2B5EF4-FFF2-40B4-BE49-F238E27FC236}">
                <a16:creationId xmlns:a16="http://schemas.microsoft.com/office/drawing/2014/main" id="{640495D5-B8BE-775A-8E7F-AAB5F0D4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43" y="2048392"/>
            <a:ext cx="7544488" cy="3721948"/>
          </a:xfrm>
          <a:prstGeom prst="rect">
            <a:avLst/>
          </a:prstGeom>
        </p:spPr>
      </p:pic>
      <p:pic>
        <p:nvPicPr>
          <p:cNvPr id="30" name="Picture 29" descr="A diagram of a rectangular object with lines and dots&#10;&#10;Description automatically generated">
            <a:extLst>
              <a:ext uri="{FF2B5EF4-FFF2-40B4-BE49-F238E27FC236}">
                <a16:creationId xmlns:a16="http://schemas.microsoft.com/office/drawing/2014/main" id="{43D76498-547F-F6AA-9484-409D5F18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343" y="2298963"/>
            <a:ext cx="7544488" cy="3556001"/>
          </a:xfrm>
          <a:prstGeom prst="rect">
            <a:avLst/>
          </a:prstGeom>
        </p:spPr>
      </p:pic>
      <p:pic>
        <p:nvPicPr>
          <p:cNvPr id="32" name="Picture 31" descr="A diagram of a barycenter triangulation&#10;&#10;Description automatically generated">
            <a:extLst>
              <a:ext uri="{FF2B5EF4-FFF2-40B4-BE49-F238E27FC236}">
                <a16:creationId xmlns:a16="http://schemas.microsoft.com/office/drawing/2014/main" id="{35C6D1C2-243C-1AE4-535D-29D834FBC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43" y="2212453"/>
            <a:ext cx="7660676" cy="3557887"/>
          </a:xfrm>
          <a:prstGeom prst="rect">
            <a:avLst/>
          </a:prstGeom>
        </p:spPr>
      </p:pic>
      <p:pic>
        <p:nvPicPr>
          <p:cNvPr id="34" name="Picture 33" descr="A diagram of a mesh structure&#10;&#10;Description automatically generated">
            <a:extLst>
              <a:ext uri="{FF2B5EF4-FFF2-40B4-BE49-F238E27FC236}">
                <a16:creationId xmlns:a16="http://schemas.microsoft.com/office/drawing/2014/main" id="{B8AB5020-CD8D-CFA2-C6B0-46C58FE24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734" y="2182618"/>
            <a:ext cx="7742384" cy="3556000"/>
          </a:xfrm>
          <a:prstGeom prst="rect">
            <a:avLst/>
          </a:prstGeom>
        </p:spPr>
      </p:pic>
      <p:pic>
        <p:nvPicPr>
          <p:cNvPr id="36" name="Picture 35" descr="A diagram of a pyramid&#10;&#10;Description automatically generated">
            <a:extLst>
              <a:ext uri="{FF2B5EF4-FFF2-40B4-BE49-F238E27FC236}">
                <a16:creationId xmlns:a16="http://schemas.microsoft.com/office/drawing/2014/main" id="{160F08FF-AF3C-C985-F4E6-52CAA37AD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059" y="2022553"/>
            <a:ext cx="9233123" cy="3556000"/>
          </a:xfrm>
          <a:prstGeom prst="rect">
            <a:avLst/>
          </a:prstGeom>
        </p:spPr>
      </p:pic>
      <p:pic>
        <p:nvPicPr>
          <p:cNvPr id="38" name="Picture 37" descr="A diagram of a mesh with black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4CC2982-2CE3-DF28-2F95-D0A4C5D3A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833" y="2415656"/>
            <a:ext cx="6238122" cy="32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Pipeline in 3D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A3729-986C-4455-D8DF-784532EA2ABA}"/>
              </a:ext>
            </a:extLst>
          </p:cNvPr>
          <p:cNvSpPr txBox="1"/>
          <p:nvPr/>
        </p:nvSpPr>
        <p:spPr>
          <a:xfrm>
            <a:off x="7609755" y="1025233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3" name="hu_3d_pipeline">
            <a:hlinkClick r:id="" action="ppaction://media"/>
            <a:extLst>
              <a:ext uri="{FF2B5EF4-FFF2-40B4-BE49-F238E27FC236}">
                <a16:creationId xmlns:a16="http://schemas.microsoft.com/office/drawing/2014/main" id="{F662A0FC-920B-D177-1634-65923C9AE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7" y="1917626"/>
            <a:ext cx="11563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Advantages</a:t>
            </a:r>
            <a:endParaRPr lang="de-AT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42FF2C-4A67-54CB-D35E-19CB7AFA7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52971" y="3537632"/>
            <a:ext cx="10906340" cy="2951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8A3936-698A-6C30-E00B-E189ADF57908}"/>
              </a:ext>
            </a:extLst>
          </p:cNvPr>
          <p:cNvSpPr/>
          <p:nvPr/>
        </p:nvSpPr>
        <p:spPr bwMode="auto">
          <a:xfrm>
            <a:off x="264939" y="5950074"/>
            <a:ext cx="1550539" cy="1628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E70EC4-935F-EBDE-C59F-785E88D48083}"/>
              </a:ext>
            </a:extLst>
          </p:cNvPr>
          <p:cNvSpPr txBox="1">
            <a:spLocks/>
          </p:cNvSpPr>
          <p:nvPr/>
        </p:nvSpPr>
        <p:spPr bwMode="auto">
          <a:xfrm>
            <a:off x="154561" y="914886"/>
            <a:ext cx="2846682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2 Parameters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016D6A-30CF-2768-6190-43BD0E7F0EE8}"/>
              </a:ext>
            </a:extLst>
          </p:cNvPr>
          <p:cNvSpPr txBox="1">
            <a:spLocks/>
          </p:cNvSpPr>
          <p:nvPr/>
        </p:nvSpPr>
        <p:spPr bwMode="auto">
          <a:xfrm>
            <a:off x="552971" y="1481905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Ideal Edge </a:t>
            </a:r>
            <a:r>
              <a:rPr lang="de-AT" kern="0" dirty="0" err="1"/>
              <a:t>Length</a:t>
            </a:r>
            <a:r>
              <a:rPr lang="de-AT" kern="0" dirty="0"/>
              <a:t> (l)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693DC61-1218-55C9-F917-553FCB81FE70}"/>
              </a:ext>
            </a:extLst>
          </p:cNvPr>
          <p:cNvSpPr txBox="1">
            <a:spLocks/>
          </p:cNvSpPr>
          <p:nvPr/>
        </p:nvSpPr>
        <p:spPr bwMode="auto">
          <a:xfrm>
            <a:off x="552971" y="2048924"/>
            <a:ext cx="4176464" cy="7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8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8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8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9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 err="1"/>
              <a:t>Envelope</a:t>
            </a:r>
            <a:r>
              <a:rPr lang="de-AT" kern="0" dirty="0"/>
              <a:t> Size (</a:t>
            </a:r>
            <a:r>
              <a:rPr lang="el-GR" dirty="0"/>
              <a:t>ε</a:t>
            </a:r>
            <a:r>
              <a:rPr lang="de-AT" kern="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8E959-A8C0-CC27-E6C3-C850B204CF52}"/>
              </a:ext>
            </a:extLst>
          </p:cNvPr>
          <p:cNvSpPr txBox="1"/>
          <p:nvPr/>
        </p:nvSpPr>
        <p:spPr>
          <a:xfrm>
            <a:off x="5881337" y="319896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Default l, </a:t>
            </a:r>
            <a:r>
              <a:rPr lang="el-GR" sz="2400" dirty="0"/>
              <a:t>ε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4B7EC-38B5-FAD3-B77D-42B23B39D10F}"/>
              </a:ext>
            </a:extLst>
          </p:cNvPr>
          <p:cNvSpPr txBox="1"/>
          <p:nvPr/>
        </p:nvSpPr>
        <p:spPr>
          <a:xfrm>
            <a:off x="8567312" y="317831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atin typeface="Calibri" panose="020F0502020204030204" pitchFamily="34" charset="0"/>
              </a:rPr>
              <a:t>High </a:t>
            </a:r>
            <a:r>
              <a:rPr lang="el-GR" sz="2400" dirty="0"/>
              <a:t>ε</a:t>
            </a:r>
            <a:r>
              <a:rPr lang="de-AT" sz="2400" dirty="0">
                <a:latin typeface="Calibri" panose="020F0502020204030204" pitchFamily="34" charset="0"/>
              </a:rPr>
              <a:t>: 0.001 </a:t>
            </a:r>
            <a:endParaRPr lang="en-US" sz="2400" dirty="0" err="1">
              <a:latin typeface="Calibri" panose="020F0502020204030204" pitchFamily="34" charset="0"/>
            </a:endParaRPr>
          </a:p>
        </p:txBody>
      </p:sp>
      <p:pic>
        <p:nvPicPr>
          <p:cNvPr id="3" name="bunny_tetrahedralize">
            <a:hlinkClick r:id="" action="ppaction://media"/>
            <a:extLst>
              <a:ext uri="{FF2B5EF4-FFF2-40B4-BE49-F238E27FC236}">
                <a16:creationId xmlns:a16="http://schemas.microsoft.com/office/drawing/2014/main" id="{8AEE0117-92FC-F7EA-1060-31D3674F0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 bwMode="auto">
          <a:xfrm>
            <a:off x="4992657" y="914886"/>
            <a:ext cx="3129982" cy="23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unny_tet_low_eps">
            <a:hlinkClick r:id="" action="ppaction://media"/>
            <a:extLst>
              <a:ext uri="{FF2B5EF4-FFF2-40B4-BE49-F238E27FC236}">
                <a16:creationId xmlns:a16="http://schemas.microsoft.com/office/drawing/2014/main" id="{28FBA3A8-65DE-14EB-CEE7-76A501FA85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85819" y="890977"/>
            <a:ext cx="2352017" cy="23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874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: Limitations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876-335F-D7A2-B05B-6EFD0860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Sharp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handled</a:t>
            </a:r>
            <a:r>
              <a:rPr lang="de-AT" dirty="0"/>
              <a:t> </a:t>
            </a:r>
            <a:r>
              <a:rPr lang="de-AT" dirty="0" err="1"/>
              <a:t>softly</a:t>
            </a:r>
            <a:r>
              <a:rPr lang="de-AT" dirty="0"/>
              <a:t>.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Balance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robustness</a:t>
            </a:r>
            <a:r>
              <a:rPr lang="de-AT" dirty="0"/>
              <a:t> vs. </a:t>
            </a:r>
            <a:r>
              <a:rPr lang="de-AT" dirty="0" err="1"/>
              <a:t>faithfulness</a:t>
            </a:r>
            <a:r>
              <a:rPr lang="de-AT" dirty="0"/>
              <a:t>.</a:t>
            </a:r>
          </a:p>
          <a:p>
            <a:pPr>
              <a:lnSpc>
                <a:spcPct val="150000"/>
              </a:lnSpc>
            </a:pPr>
            <a:r>
              <a:rPr lang="de-AT" dirty="0"/>
              <a:t>Surface </a:t>
            </a:r>
            <a:r>
              <a:rPr lang="de-AT" dirty="0" err="1"/>
              <a:t>repairing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limited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suface</a:t>
            </a:r>
            <a:r>
              <a:rPr lang="de-AT" dirty="0"/>
              <a:t> </a:t>
            </a:r>
            <a:r>
              <a:rPr lang="de-AT" dirty="0" err="1"/>
              <a:t>without</a:t>
            </a:r>
            <a:r>
              <a:rPr lang="de-AT" dirty="0"/>
              <a:t> large </a:t>
            </a:r>
            <a:r>
              <a:rPr lang="de-AT" dirty="0" err="1"/>
              <a:t>openings</a:t>
            </a:r>
            <a:r>
              <a:rPr lang="de-AT" dirty="0"/>
              <a:t>.</a:t>
            </a:r>
          </a:p>
          <a:p>
            <a:pPr>
              <a:lnSpc>
                <a:spcPct val="150000"/>
              </a:lnSpc>
            </a:pPr>
            <a:r>
              <a:rPr lang="de-AT" dirty="0"/>
              <a:t>Original TetWild (Hu et al. 2018) </a:t>
            </a:r>
            <a:r>
              <a:rPr lang="de-AT" dirty="0" err="1"/>
              <a:t>is</a:t>
            </a:r>
            <a:r>
              <a:rPr lang="de-AT" dirty="0"/>
              <a:t> slow due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exact</a:t>
            </a:r>
            <a:r>
              <a:rPr lang="de-AT" dirty="0"/>
              <a:t> rational and </a:t>
            </a:r>
            <a:r>
              <a:rPr lang="de-AT" dirty="0" err="1"/>
              <a:t>envelope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.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But, check out Fast TetWild, Hu et al. 2020.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pic>
        <p:nvPicPr>
          <p:cNvPr id="7" name="Picture 6" descr="A diagram of a triangle shaped object&#10;&#10;Description automatically generated with medium confidence">
            <a:extLst>
              <a:ext uri="{FF2B5EF4-FFF2-40B4-BE49-F238E27FC236}">
                <a16:creationId xmlns:a16="http://schemas.microsoft.com/office/drawing/2014/main" id="{8CE602DC-F767-3C9B-8153-E54163D0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51" y="1672149"/>
            <a:ext cx="863566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(Constrained) Delaunay Triangulation in 2D</a:t>
            </a:r>
          </a:p>
          <a:p>
            <a:r>
              <a:rPr lang="en-GB" dirty="0"/>
              <a:t>Approximately Constrained Tetrahedralization: </a:t>
            </a:r>
            <a:r>
              <a:rPr lang="en-GB" dirty="0" err="1"/>
              <a:t>TetWild</a:t>
            </a:r>
            <a:r>
              <a:rPr lang="en-GB" dirty="0"/>
              <a:t> Hu et al. 2018</a:t>
            </a:r>
          </a:p>
          <a:p>
            <a:r>
              <a:rPr lang="en-GB" dirty="0"/>
              <a:t>Constrained Delaunay </a:t>
            </a:r>
            <a:r>
              <a:rPr lang="en-GB" dirty="0" err="1"/>
              <a:t>Tetrahedrization</a:t>
            </a:r>
            <a:r>
              <a:rPr lang="en-GB" dirty="0"/>
              <a:t>*, </a:t>
            </a:r>
            <a:r>
              <a:rPr lang="en-GB" dirty="0" err="1"/>
              <a:t>Diazzi</a:t>
            </a:r>
            <a:r>
              <a:rPr lang="en-GB" dirty="0"/>
              <a:t> et al. 2023</a:t>
            </a:r>
          </a:p>
          <a:p>
            <a:pPr lvl="1"/>
            <a:r>
              <a:rPr lang="en-GB" dirty="0"/>
              <a:t>Check out our report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6F81EF71-0B6D-2E33-AA00-15BCE98E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23" y="941564"/>
            <a:ext cx="2565698" cy="2565698"/>
          </a:xfrm>
          <a:prstGeom prst="rect">
            <a:avLst/>
          </a:prstGeom>
        </p:spPr>
      </p:pic>
      <p:pic>
        <p:nvPicPr>
          <p:cNvPr id="9" name="Picture 8" descr="A rabbit statue with a white background&#10;&#10;Description automatically generated">
            <a:extLst>
              <a:ext uri="{FF2B5EF4-FFF2-40B4-BE49-F238E27FC236}">
                <a16:creationId xmlns:a16="http://schemas.microsoft.com/office/drawing/2014/main" id="{536E2F9A-F8A4-CCE8-D16F-49DC4CFE9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48" y="941564"/>
            <a:ext cx="8243905" cy="2013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858C4-EFEB-3C94-CE5C-4967A8267DC5}"/>
              </a:ext>
            </a:extLst>
          </p:cNvPr>
          <p:cNvSpPr txBox="1"/>
          <p:nvPr/>
        </p:nvSpPr>
        <p:spPr>
          <a:xfrm>
            <a:off x="5405377" y="2943864"/>
            <a:ext cx="15405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(TetWild, Hu et al. 2018)</a:t>
            </a:r>
            <a:endParaRPr lang="en-US" sz="1050" dirty="0" err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79933-DD28-F79D-8093-EA358C3E0A90}"/>
              </a:ext>
            </a:extLst>
          </p:cNvPr>
          <p:cNvSpPr txBox="1"/>
          <p:nvPr/>
        </p:nvSpPr>
        <p:spPr>
          <a:xfrm>
            <a:off x="7117745" y="2943864"/>
            <a:ext cx="15405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(CDT, Diazzi et al. 2023)</a:t>
            </a:r>
            <a:endParaRPr lang="en-US" sz="1050" dirty="0" err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Don't forget to include a last slide that contains teaser images or a video or something else that reminds people about what you said. </a:t>
            </a:r>
          </a:p>
          <a:p>
            <a:endParaRPr lang="en-GB" dirty="0"/>
          </a:p>
          <a:p>
            <a:r>
              <a:rPr lang="en-GB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3097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Level 0</a:t>
            </a:r>
          </a:p>
          <a:p>
            <a:pPr lvl="1"/>
            <a:r>
              <a:rPr lang="de-AT" dirty="0"/>
              <a:t>Level 1</a:t>
            </a:r>
          </a:p>
          <a:p>
            <a:pPr lvl="2"/>
            <a:r>
              <a:rPr lang="de-AT" dirty="0"/>
              <a:t>Level 2</a:t>
            </a:r>
          </a:p>
          <a:p>
            <a:pPr lvl="2"/>
            <a:endParaRPr lang="de-AT" dirty="0"/>
          </a:p>
          <a:p>
            <a:pPr lvl="2"/>
            <a:r>
              <a:rPr lang="de-AT" dirty="0" err="1"/>
              <a:t>Hint</a:t>
            </a:r>
            <a:r>
              <a:rPr lang="de-AT" dirty="0"/>
              <a:t>:    </a:t>
            </a:r>
            <a:r>
              <a:rPr lang="de-AT" b="1" dirty="0">
                <a:solidFill>
                  <a:schemeClr val="accent6"/>
                </a:solidFill>
              </a:rPr>
              <a:t>Do NOT </a:t>
            </a:r>
            <a:r>
              <a:rPr lang="de-AT" b="1" dirty="0" err="1">
                <a:solidFill>
                  <a:schemeClr val="accent6"/>
                </a:solidFill>
              </a:rPr>
              <a:t>use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bullet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lists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wherever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possible</a:t>
            </a:r>
            <a:r>
              <a:rPr lang="de-AT" b="1" dirty="0">
                <a:solidFill>
                  <a:schemeClr val="accent6"/>
                </a:solidFill>
              </a:rPr>
              <a:t>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0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55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de-AT" dirty="0" err="1"/>
              <a:t>utline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Delaunay </a:t>
            </a:r>
            <a:r>
              <a:rPr lang="de-AT" dirty="0" err="1"/>
              <a:t>Triangulations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/>
              <a:t>Background and Motivation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Tetrahedralizations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/>
              <a:t>TetWild – </a:t>
            </a:r>
            <a:r>
              <a:rPr lang="de-AT" dirty="0" err="1"/>
              <a:t>Tetrahedral</a:t>
            </a:r>
            <a:r>
              <a:rPr lang="de-AT" dirty="0"/>
              <a:t> </a:t>
            </a:r>
            <a:r>
              <a:rPr lang="de-AT" dirty="0" err="1"/>
              <a:t>Meshing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Wild, </a:t>
            </a:r>
            <a:r>
              <a:rPr lang="de-AT" dirty="0" err="1"/>
              <a:t>Yixin</a:t>
            </a:r>
            <a:r>
              <a:rPr lang="de-AT" dirty="0"/>
              <a:t> Hu et al. 2018</a:t>
            </a:r>
          </a:p>
          <a:p>
            <a:pPr>
              <a:lnSpc>
                <a:spcPct val="200000"/>
              </a:lnSpc>
            </a:pPr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Delaunay Triangulations (DT) in 2D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7" name="Picture 6" descr="A diagram of a triangle&#10;&#10;Description automatically generated">
            <a:extLst>
              <a:ext uri="{FF2B5EF4-FFF2-40B4-BE49-F238E27FC236}">
                <a16:creationId xmlns:a16="http://schemas.microsoft.com/office/drawing/2014/main" id="{90DFC83A-A8CF-490E-4DDD-A5D17E6F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459" y="971691"/>
            <a:ext cx="7244255" cy="5513545"/>
          </a:xfrm>
          <a:prstGeom prst="rect">
            <a:avLst/>
          </a:prstGeom>
        </p:spPr>
      </p:pic>
      <p:pic>
        <p:nvPicPr>
          <p:cNvPr id="13" name="Picture 12" descr="A blue rectangle with green lines&#10;&#10;Description automatically generated">
            <a:extLst>
              <a:ext uri="{FF2B5EF4-FFF2-40B4-BE49-F238E27FC236}">
                <a16:creationId xmlns:a16="http://schemas.microsoft.com/office/drawing/2014/main" id="{7FF4241E-5221-DC02-A6EB-22FD2343F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1" y="1772747"/>
            <a:ext cx="11419549" cy="3911431"/>
          </a:xfrm>
          <a:prstGeom prst="rect">
            <a:avLst/>
          </a:prstGeom>
        </p:spPr>
      </p:pic>
      <p:pic>
        <p:nvPicPr>
          <p:cNvPr id="15" name="Picture 14" descr="A diagram of a triangle&#10;&#10;Description automatically generated">
            <a:extLst>
              <a:ext uri="{FF2B5EF4-FFF2-40B4-BE49-F238E27FC236}">
                <a16:creationId xmlns:a16="http://schemas.microsoft.com/office/drawing/2014/main" id="{1B897EC0-816C-A600-080F-E71D1BA6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5" y="1030976"/>
            <a:ext cx="11253239" cy="5394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E7C59C-4020-A18B-B43D-DC47337FC470}"/>
              </a:ext>
            </a:extLst>
          </p:cNvPr>
          <p:cNvSpPr txBox="1"/>
          <p:nvPr/>
        </p:nvSpPr>
        <p:spPr>
          <a:xfrm>
            <a:off x="192930" y="5561487"/>
            <a:ext cx="338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ab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is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locally</a:t>
            </a:r>
            <a:r>
              <a:rPr lang="de-AT" sz="2800" dirty="0">
                <a:latin typeface="Calibri" panose="020F0502020204030204" pitchFamily="34" charset="0"/>
              </a:rPr>
              <a:t> Delaunay.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F5904-37FE-45C6-4B0F-544311806F54}"/>
              </a:ext>
            </a:extLst>
          </p:cNvPr>
          <p:cNvSpPr txBox="1"/>
          <p:nvPr/>
        </p:nvSpPr>
        <p:spPr>
          <a:xfrm>
            <a:off x="4297387" y="5589688"/>
            <a:ext cx="3924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ab</a:t>
            </a:r>
            <a:r>
              <a:rPr lang="de-AT" sz="2800" dirty="0">
                <a:latin typeface="Calibri" panose="020F0502020204030204" pitchFamily="34" charset="0"/>
              </a:rPr>
              <a:t> </a:t>
            </a:r>
            <a:r>
              <a:rPr lang="de-AT" sz="2800" dirty="0" err="1">
                <a:latin typeface="Calibri" panose="020F0502020204030204" pitchFamily="34" charset="0"/>
              </a:rPr>
              <a:t>is</a:t>
            </a:r>
            <a:r>
              <a:rPr lang="de-AT" sz="2800" dirty="0">
                <a:latin typeface="Calibri" panose="020F0502020204030204" pitchFamily="34" charset="0"/>
              </a:rPr>
              <a:t> not </a:t>
            </a:r>
            <a:r>
              <a:rPr lang="de-AT" sz="2800" dirty="0" err="1">
                <a:latin typeface="Calibri" panose="020F0502020204030204" pitchFamily="34" charset="0"/>
              </a:rPr>
              <a:t>locally</a:t>
            </a:r>
            <a:r>
              <a:rPr lang="de-AT" sz="2800" dirty="0">
                <a:latin typeface="Calibri" panose="020F0502020204030204" pitchFamily="34" charset="0"/>
              </a:rPr>
              <a:t> Delaunay.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184F12-BFAA-3EDE-0A35-BDB9F63C2411}"/>
              </a:ext>
            </a:extLst>
          </p:cNvPr>
          <p:cNvSpPr/>
          <p:nvPr/>
        </p:nvSpPr>
        <p:spPr bwMode="auto">
          <a:xfrm>
            <a:off x="8182298" y="5785213"/>
            <a:ext cx="720080" cy="2266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D031A-419E-AFB7-2D4C-40C257225F1A}"/>
              </a:ext>
            </a:extLst>
          </p:cNvPr>
          <p:cNvSpPr txBox="1"/>
          <p:nvPr/>
        </p:nvSpPr>
        <p:spPr>
          <a:xfrm>
            <a:off x="8992187" y="5607653"/>
            <a:ext cx="392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i="1" dirty="0">
                <a:latin typeface="Calibri" panose="020F0502020204030204" pitchFamily="34" charset="0"/>
              </a:rPr>
              <a:t>An </a:t>
            </a:r>
            <a:r>
              <a:rPr lang="de-AT" sz="2800" i="1" dirty="0" err="1">
                <a:latin typeface="Calibri" panose="020F0502020204030204" pitchFamily="34" charset="0"/>
              </a:rPr>
              <a:t>edge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flip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makes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it</a:t>
            </a:r>
            <a:r>
              <a:rPr lang="de-AT" sz="2800" i="1" dirty="0">
                <a:latin typeface="Calibri" panose="020F0502020204030204" pitchFamily="34" charset="0"/>
              </a:rPr>
              <a:t> </a:t>
            </a:r>
            <a:r>
              <a:rPr lang="de-AT" sz="2800" i="1" dirty="0" err="1">
                <a:latin typeface="Calibri" panose="020F0502020204030204" pitchFamily="34" charset="0"/>
              </a:rPr>
              <a:t>locally</a:t>
            </a:r>
            <a:r>
              <a:rPr lang="de-AT" sz="2800" i="1" dirty="0">
                <a:latin typeface="Calibri" panose="020F0502020204030204" pitchFamily="34" charset="0"/>
              </a:rPr>
              <a:t> Delaunay</a:t>
            </a:r>
            <a:r>
              <a:rPr lang="de-AT" sz="2800" dirty="0">
                <a:latin typeface="Calibri" panose="020F0502020204030204" pitchFamily="34" charset="0"/>
              </a:rPr>
              <a:t>.</a:t>
            </a:r>
            <a:endParaRPr lang="en-US" sz="2800" dirty="0" err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AFCEE5-1B62-E43C-6BBE-B45DD4AB58EC}"/>
                  </a:ext>
                </a:extLst>
              </p:cNvPr>
              <p:cNvSpPr txBox="1"/>
              <p:nvPr/>
            </p:nvSpPr>
            <p:spPr>
              <a:xfrm>
                <a:off x="8495395" y="1015296"/>
                <a:ext cx="39244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800" dirty="0">
                    <a:latin typeface="Calibri" panose="020F0502020204030204" pitchFamily="34" charset="0"/>
                  </a:rPr>
                  <a:t>Check</a:t>
                </a:r>
                <a:r>
                  <a:rPr lang="de-AT" sz="2800" i="1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A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AT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AT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AT" sz="2800" i="1" dirty="0">
                    <a:latin typeface="Calibri" panose="020F0502020204030204" pitchFamily="34" charset="0"/>
                  </a:rPr>
                  <a:t> </a:t>
                </a:r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AFCEE5-1B62-E43C-6BBE-B45DD4AB5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395" y="1015296"/>
                <a:ext cx="3924439" cy="523220"/>
              </a:xfrm>
              <a:prstGeom prst="rect">
                <a:avLst/>
              </a:prstGeom>
              <a:blipFill>
                <a:blip r:embed="rId7"/>
                <a:stretch>
                  <a:fillRect l="-326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1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2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3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Constrained or Conforming DT in 2D</a:t>
            </a:r>
          </a:p>
        </p:txBody>
      </p:sp>
      <p:pic>
        <p:nvPicPr>
          <p:cNvPr id="7" name="Content Placeholder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B8BD8E0-4F88-6EF2-31B1-2A49E8666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6895" y="799496"/>
            <a:ext cx="6169282" cy="57091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514791E-0A95-711B-6DE4-64FC3E5F4AA4}"/>
              </a:ext>
            </a:extLst>
          </p:cNvPr>
          <p:cNvSpPr/>
          <p:nvPr/>
        </p:nvSpPr>
        <p:spPr bwMode="auto">
          <a:xfrm>
            <a:off x="2065139" y="1917626"/>
            <a:ext cx="931756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CA2124-58A3-60F2-1206-88A87F542EA4}"/>
              </a:ext>
            </a:extLst>
          </p:cNvPr>
          <p:cNvSpPr txBox="1">
            <a:spLocks/>
          </p:cNvSpPr>
          <p:nvPr/>
        </p:nvSpPr>
        <p:spPr bwMode="auto">
          <a:xfrm>
            <a:off x="0" y="1629594"/>
            <a:ext cx="16989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80ADA1-7024-3D37-747E-1EA1BE645442}"/>
              </a:ext>
            </a:extLst>
          </p:cNvPr>
          <p:cNvSpPr txBox="1">
            <a:spLocks/>
          </p:cNvSpPr>
          <p:nvPr/>
        </p:nvSpPr>
        <p:spPr bwMode="auto">
          <a:xfrm>
            <a:off x="154560" y="2068473"/>
            <a:ext cx="256354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sz="2800" kern="0" dirty="0"/>
              <a:t>Points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E978C8-EA4A-9B62-FBB4-15FAD534CAD3}"/>
              </a:ext>
            </a:extLst>
          </p:cNvPr>
          <p:cNvSpPr txBox="1">
            <a:spLocks/>
          </p:cNvSpPr>
          <p:nvPr/>
        </p:nvSpPr>
        <p:spPr bwMode="auto">
          <a:xfrm>
            <a:off x="154559" y="2499039"/>
            <a:ext cx="284233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sz="2800" kern="0" dirty="0"/>
              <a:t>Line </a:t>
            </a:r>
            <a:r>
              <a:rPr lang="de-AT" sz="2800" kern="0" dirty="0" err="1"/>
              <a:t>segments</a:t>
            </a:r>
            <a:endParaRPr lang="de-AT" sz="2800" kern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E7EF17-5D8E-BC68-6DE2-B3405ADFDF91}"/>
              </a:ext>
            </a:extLst>
          </p:cNvPr>
          <p:cNvSpPr txBox="1">
            <a:spLocks/>
          </p:cNvSpPr>
          <p:nvPr/>
        </p:nvSpPr>
        <p:spPr bwMode="auto">
          <a:xfrm>
            <a:off x="9479300" y="1780441"/>
            <a:ext cx="2923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Constrained</a:t>
            </a:r>
            <a:r>
              <a:rPr lang="de-AT" kern="0" dirty="0"/>
              <a:t> DT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B92B28-4403-9158-332D-65C0C200C4AF}"/>
              </a:ext>
            </a:extLst>
          </p:cNvPr>
          <p:cNvSpPr/>
          <p:nvPr/>
        </p:nvSpPr>
        <p:spPr bwMode="auto">
          <a:xfrm rot="10800000">
            <a:off x="8885156" y="1917626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273315-4A5C-32E3-DF69-09C533B9637E}"/>
              </a:ext>
            </a:extLst>
          </p:cNvPr>
          <p:cNvSpPr txBox="1">
            <a:spLocks/>
          </p:cNvSpPr>
          <p:nvPr/>
        </p:nvSpPr>
        <p:spPr bwMode="auto">
          <a:xfrm>
            <a:off x="0" y="4941962"/>
            <a:ext cx="2923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Conforming</a:t>
            </a:r>
            <a:r>
              <a:rPr lang="de-AT" kern="0" dirty="0"/>
              <a:t> DT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9459EF9-B7F4-09C7-12F6-1D482C62F540}"/>
              </a:ext>
            </a:extLst>
          </p:cNvPr>
          <p:cNvSpPr/>
          <p:nvPr/>
        </p:nvSpPr>
        <p:spPr bwMode="auto">
          <a:xfrm>
            <a:off x="2649600" y="5079146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CEF272-120C-055B-5929-92FBE18D07DB}"/>
              </a:ext>
            </a:extLst>
          </p:cNvPr>
          <p:cNvSpPr txBox="1">
            <a:spLocks/>
          </p:cNvSpPr>
          <p:nvPr/>
        </p:nvSpPr>
        <p:spPr bwMode="auto">
          <a:xfrm>
            <a:off x="9511403" y="4949062"/>
            <a:ext cx="2923038" cy="10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4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4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4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AT" kern="0" dirty="0" err="1"/>
              <a:t>Constrained</a:t>
            </a:r>
            <a:r>
              <a:rPr lang="de-AT" kern="0" dirty="0"/>
              <a:t> </a:t>
            </a:r>
            <a:r>
              <a:rPr lang="de-AT" kern="0" dirty="0" err="1"/>
              <a:t>conforming</a:t>
            </a:r>
            <a:r>
              <a:rPr lang="de-AT" kern="0" dirty="0"/>
              <a:t> DT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F2EB452-970C-8837-91F0-E701A1DF9671}"/>
              </a:ext>
            </a:extLst>
          </p:cNvPr>
          <p:cNvSpPr/>
          <p:nvPr/>
        </p:nvSpPr>
        <p:spPr bwMode="auto">
          <a:xfrm rot="10800000">
            <a:off x="8919329" y="5079145"/>
            <a:ext cx="626247" cy="3016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0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tetrahedralization?</a:t>
            </a:r>
          </a:p>
        </p:txBody>
      </p:sp>
      <p:pic>
        <p:nvPicPr>
          <p:cNvPr id="6" name="bunny_tetrahedralize">
            <a:hlinkClick r:id="" action="ppaction://media"/>
            <a:extLst>
              <a:ext uri="{FF2B5EF4-FFF2-40B4-BE49-F238E27FC236}">
                <a16:creationId xmlns:a16="http://schemas.microsoft.com/office/drawing/2014/main" id="{B9E78C27-973E-5E28-5A7F-26B7C8B2C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5212" y="2349674"/>
            <a:ext cx="3910386" cy="2933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8" name="Picture 7" descr="A green wireframe of a rabbit">
            <a:extLst>
              <a:ext uri="{FF2B5EF4-FFF2-40B4-BE49-F238E27FC236}">
                <a16:creationId xmlns:a16="http://schemas.microsoft.com/office/drawing/2014/main" id="{84069975-A291-D858-63A1-3490BC03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722" y="2058339"/>
            <a:ext cx="3275729" cy="3275729"/>
          </a:xfrm>
          <a:prstGeom prst="rect">
            <a:avLst/>
          </a:prstGeom>
        </p:spPr>
      </p:pic>
      <p:pic>
        <p:nvPicPr>
          <p:cNvPr id="12" name="Picture 11" descr="A green bunny statue on a black disc&#10;&#10;Description automatically generated">
            <a:extLst>
              <a:ext uri="{FF2B5EF4-FFF2-40B4-BE49-F238E27FC236}">
                <a16:creationId xmlns:a16="http://schemas.microsoft.com/office/drawing/2014/main" id="{3A62C4EF-294F-BB9D-6E51-28BF62779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77" y="2007160"/>
            <a:ext cx="3275729" cy="327572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5671D2-D100-0BAC-9F86-1574F41AEEE1}"/>
              </a:ext>
            </a:extLst>
          </p:cNvPr>
          <p:cNvSpPr/>
          <p:nvPr/>
        </p:nvSpPr>
        <p:spPr bwMode="auto">
          <a:xfrm>
            <a:off x="3895256" y="3670795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F01655D-0F75-5C83-8660-A3E064B97B66}"/>
              </a:ext>
            </a:extLst>
          </p:cNvPr>
          <p:cNvSpPr/>
          <p:nvPr/>
        </p:nvSpPr>
        <p:spPr bwMode="auto">
          <a:xfrm>
            <a:off x="7435824" y="3645024"/>
            <a:ext cx="576064" cy="301695"/>
          </a:xfrm>
          <a:prstGeom prst="rightArrow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8A62E-614A-E228-37D9-3F06B294BC19}"/>
              </a:ext>
            </a:extLst>
          </p:cNvPr>
          <p:cNvSpPr txBox="1"/>
          <p:nvPr/>
        </p:nvSpPr>
        <p:spPr>
          <a:xfrm>
            <a:off x="429577" y="5374943"/>
            <a:ext cx="285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A bunny found in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dirty="0" err="1">
                <a:latin typeface="Calibri" panose="020F0502020204030204" pitchFamily="34" charset="0"/>
              </a:rPr>
              <a:t>the</a:t>
            </a:r>
            <a:r>
              <a:rPr lang="de-AT" sz="2000" dirty="0">
                <a:latin typeface="Calibri" panose="020F0502020204030204" pitchFamily="34" charset="0"/>
              </a:rPr>
              <a:t> </a:t>
            </a:r>
            <a:r>
              <a:rPr lang="de-AT" sz="2000" i="1" dirty="0">
                <a:latin typeface="Calibri" panose="020F0502020204030204" pitchFamily="34" charset="0"/>
              </a:rPr>
              <a:t>wild</a:t>
            </a:r>
            <a:endParaRPr lang="en-US" sz="2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99A0C-B65F-BAA2-B987-697DF0866B9A}"/>
              </a:ext>
            </a:extLst>
          </p:cNvPr>
          <p:cNvSpPr txBox="1"/>
          <p:nvPr/>
        </p:nvSpPr>
        <p:spPr>
          <a:xfrm>
            <a:off x="4731533" y="5405721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Surface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370EF-C638-6611-5E6D-8DAE4DB4B142}"/>
              </a:ext>
            </a:extLst>
          </p:cNvPr>
          <p:cNvSpPr txBox="1"/>
          <p:nvPr/>
        </p:nvSpPr>
        <p:spPr>
          <a:xfrm>
            <a:off x="8329835" y="5407386"/>
            <a:ext cx="273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Volumetric Representation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6B27E-9CE0-5A9E-1990-09A644BFABA1}"/>
              </a:ext>
            </a:extLst>
          </p:cNvPr>
          <p:cNvSpPr txBox="1"/>
          <p:nvPr/>
        </p:nvSpPr>
        <p:spPr>
          <a:xfrm>
            <a:off x="6169595" y="6075624"/>
            <a:ext cx="518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Taken from Fast tetrahedral meshing in the wild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 Hu et al. 2020, SIGGRAPH 2020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6" name="hu_physical_simulation_cropped_2">
            <a:hlinkClick r:id="" action="ppaction://media"/>
            <a:extLst>
              <a:ext uri="{FF2B5EF4-FFF2-40B4-BE49-F238E27FC236}">
                <a16:creationId xmlns:a16="http://schemas.microsoft.com/office/drawing/2014/main" id="{D40D880F-CDBC-7739-351A-C8E368DF8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051" y="1773610"/>
            <a:ext cx="9434221" cy="4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Picture 5" descr="A green wireframe of a rabbit">
            <a:extLst>
              <a:ext uri="{FF2B5EF4-FFF2-40B4-BE49-F238E27FC236}">
                <a16:creationId xmlns:a16="http://schemas.microsoft.com/office/drawing/2014/main" id="{3CDF9CDD-316B-4384-BB9C-A92AE8CA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3275729" cy="32757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504C0F5-5555-E429-CBEE-475105939CF0}"/>
              </a:ext>
            </a:extLst>
          </p:cNvPr>
          <p:cNvSpPr/>
          <p:nvPr/>
        </p:nvSpPr>
        <p:spPr bwMode="auto">
          <a:xfrm>
            <a:off x="3001243" y="2218126"/>
            <a:ext cx="4680520" cy="2035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8614843-3966-E221-2962-1B4B6C1D6454}"/>
              </a:ext>
            </a:extLst>
          </p:cNvPr>
          <p:cNvSpPr/>
          <p:nvPr/>
        </p:nvSpPr>
        <p:spPr bwMode="auto">
          <a:xfrm rot="664148">
            <a:off x="2345920" y="3332076"/>
            <a:ext cx="2620462" cy="22872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green triangular object with black lines&#10;&#10;Description automatically generated">
            <a:extLst>
              <a:ext uri="{FF2B5EF4-FFF2-40B4-BE49-F238E27FC236}">
                <a16:creationId xmlns:a16="http://schemas.microsoft.com/office/drawing/2014/main" id="{D17F9ED5-6D57-1B77-2182-B0555C68B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80" y="1043938"/>
            <a:ext cx="2636407" cy="2636407"/>
          </a:xfrm>
          <a:prstGeom prst="rect">
            <a:avLst/>
          </a:prstGeom>
        </p:spPr>
      </p:pic>
      <p:pic>
        <p:nvPicPr>
          <p:cNvPr id="12" name="Picture 11" descr="A green and black triangular pattern&#10;&#10;Description automatically generated with medium confidence">
            <a:extLst>
              <a:ext uri="{FF2B5EF4-FFF2-40B4-BE49-F238E27FC236}">
                <a16:creationId xmlns:a16="http://schemas.microsoft.com/office/drawing/2014/main" id="{28364316-3C89-F03E-C286-405CC97CC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140" y="3771596"/>
            <a:ext cx="2402339" cy="2402339"/>
          </a:xfrm>
          <a:prstGeom prst="rect">
            <a:avLst/>
          </a:prstGeom>
        </p:spPr>
      </p:pic>
      <p:pic>
        <p:nvPicPr>
          <p:cNvPr id="13" name="hu_problems">
            <a:hlinkClick r:id="" action="ppaction://media"/>
            <a:extLst>
              <a:ext uri="{FF2B5EF4-FFF2-40B4-BE49-F238E27FC236}">
                <a16:creationId xmlns:a16="http://schemas.microsoft.com/office/drawing/2014/main" id="{A0A87549-814D-F997-4C01-22470C001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947" y="1173903"/>
            <a:ext cx="10772947" cy="5057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BD0336-FA72-5F48-9D6D-5A51C690A4EA}"/>
              </a:ext>
            </a:extLst>
          </p:cNvPr>
          <p:cNvSpPr txBox="1"/>
          <p:nvPr/>
        </p:nvSpPr>
        <p:spPr>
          <a:xfrm>
            <a:off x="7660715" y="6304405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robust method?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011EB-13FC-A410-0DDE-531013E05FAE}"/>
              </a:ext>
            </a:extLst>
          </p:cNvPr>
          <p:cNvSpPr txBox="1"/>
          <p:nvPr/>
        </p:nvSpPr>
        <p:spPr>
          <a:xfrm>
            <a:off x="7465739" y="5223231"/>
            <a:ext cx="418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TetWild</a:t>
            </a:r>
            <a:r>
              <a:rPr lang="en-US" sz="1800" dirty="0">
                <a:latin typeface="Calibri" panose="020F0502020204030204" pitchFamily="34" charset="0"/>
              </a:rPr>
              <a:t> Hu et al. 2018, SIGGRAPH 2018</a:t>
            </a:r>
            <a:endParaRPr lang="en-US" sz="1800" i="1" dirty="0">
              <a:latin typeface="Calibri" panose="020F0502020204030204" pitchFamily="34" charset="0"/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619EA6-2DCD-1D65-5B3A-993037B7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70" y="2496006"/>
            <a:ext cx="11046249" cy="2255551"/>
          </a:xfr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985444-D811-47BA-6E3D-E8685A942277}"/>
              </a:ext>
            </a:extLst>
          </p:cNvPr>
          <p:cNvSpPr/>
          <p:nvPr/>
        </p:nvSpPr>
        <p:spPr bwMode="auto">
          <a:xfrm>
            <a:off x="103350" y="3914689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0A1405-C4DA-30A2-9E25-C9E23B633F18}"/>
              </a:ext>
            </a:extLst>
          </p:cNvPr>
          <p:cNvSpPr/>
          <p:nvPr/>
        </p:nvSpPr>
        <p:spPr bwMode="auto">
          <a:xfrm>
            <a:off x="103350" y="4333123"/>
            <a:ext cx="1368152" cy="2160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D40-760B-EC46-A627-BCC89BE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TetWild</a:t>
            </a:r>
            <a:r>
              <a:rPr lang="en-US" dirty="0"/>
              <a:t>, Hu et al. 2018</a:t>
            </a:r>
            <a:endParaRPr lang="de-AT" dirty="0"/>
          </a:p>
        </p:txBody>
      </p:sp>
      <p:pic>
        <p:nvPicPr>
          <p:cNvPr id="7" name="Content Placeholder 6" descr="A yellow bird with holes&#10;&#10;Description automatically generated with medium confidence">
            <a:extLst>
              <a:ext uri="{FF2B5EF4-FFF2-40B4-BE49-F238E27FC236}">
                <a16:creationId xmlns:a16="http://schemas.microsoft.com/office/drawing/2014/main" id="{51C8DD9F-58DC-E954-1DAD-B1D4ECDB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7387" y="870881"/>
            <a:ext cx="3006538" cy="178455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45EB-7447-4335-125C-E594594EC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Saip Can Hasbay, How I Learned to Stop Worrying and Love Triangulations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9CAC-134B-AEE4-8487-6384AE2B6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9" name="Picture 8" descr="A low poly fish with black lines&#10;&#10;Description automatically generated">
            <a:extLst>
              <a:ext uri="{FF2B5EF4-FFF2-40B4-BE49-F238E27FC236}">
                <a16:creationId xmlns:a16="http://schemas.microsoft.com/office/drawing/2014/main" id="{1D438851-DD71-6FD0-CFA7-E44241C8D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" y="3151177"/>
            <a:ext cx="1627734" cy="910105"/>
          </a:xfrm>
          <a:prstGeom prst="rect">
            <a:avLst/>
          </a:prstGeom>
        </p:spPr>
      </p:pic>
      <p:pic>
        <p:nvPicPr>
          <p:cNvPr id="11" name="Picture 10" descr="A close-up of a toy&#10;&#10;Description automatically generated">
            <a:extLst>
              <a:ext uri="{FF2B5EF4-FFF2-40B4-BE49-F238E27FC236}">
                <a16:creationId xmlns:a16="http://schemas.microsoft.com/office/drawing/2014/main" id="{7FFDBB6F-D41F-F0BC-60F2-0C915EC2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328" y="3174329"/>
            <a:ext cx="1627735" cy="940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E531A-4040-C765-72AE-981281A5C417}"/>
              </a:ext>
            </a:extLst>
          </p:cNvPr>
          <p:cNvSpPr txBox="1"/>
          <p:nvPr/>
        </p:nvSpPr>
        <p:spPr>
          <a:xfrm>
            <a:off x="2446708" y="3994420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Robustness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51070-0EF8-B119-EB2B-A75FECA16206}"/>
              </a:ext>
            </a:extLst>
          </p:cNvPr>
          <p:cNvSpPr txBox="1"/>
          <p:nvPr/>
        </p:nvSpPr>
        <p:spPr>
          <a:xfrm>
            <a:off x="7043277" y="3994421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Faithfulness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E5CC-56C0-BCE8-CF56-A23E7E964695}"/>
              </a:ext>
            </a:extLst>
          </p:cNvPr>
          <p:cNvSpPr txBox="1"/>
          <p:nvPr/>
        </p:nvSpPr>
        <p:spPr>
          <a:xfrm>
            <a:off x="70444" y="4464243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Quartet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B9577-E951-E557-5378-E2965943B002}"/>
              </a:ext>
            </a:extLst>
          </p:cNvPr>
          <p:cNvSpPr txBox="1"/>
          <p:nvPr/>
        </p:nvSpPr>
        <p:spPr>
          <a:xfrm>
            <a:off x="9193931" y="4548756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 err="1">
                <a:latin typeface="Calibri" panose="020F0502020204030204" pitchFamily="34" charset="0"/>
              </a:rPr>
              <a:t>Tetgen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EE51EB7-497A-6595-58AA-FEBF28D5FEF5}"/>
              </a:ext>
            </a:extLst>
          </p:cNvPr>
          <p:cNvSpPr/>
          <p:nvPr/>
        </p:nvSpPr>
        <p:spPr bwMode="auto">
          <a:xfrm>
            <a:off x="3433291" y="3443108"/>
            <a:ext cx="4943440" cy="40286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F0CBA-2142-5EA6-4FE5-C3B3E24BC4F2}"/>
              </a:ext>
            </a:extLst>
          </p:cNvPr>
          <p:cNvSpPr txBox="1"/>
          <p:nvPr/>
        </p:nvSpPr>
        <p:spPr>
          <a:xfrm>
            <a:off x="4441177" y="2603177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>
                <a:latin typeface="Calibri" panose="020F0502020204030204" pitchFamily="34" charset="0"/>
              </a:rPr>
              <a:t>Input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pic>
        <p:nvPicPr>
          <p:cNvPr id="19" name="Picture 18" descr="A blue and yellow triangle shaped object&#10;&#10;Description automatically generated">
            <a:extLst>
              <a:ext uri="{FF2B5EF4-FFF2-40B4-BE49-F238E27FC236}">
                <a16:creationId xmlns:a16="http://schemas.microsoft.com/office/drawing/2014/main" id="{BA2ACD85-D5D8-4CFF-0F59-CC1787C5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841" y="3146358"/>
            <a:ext cx="1627734" cy="996360"/>
          </a:xfrm>
          <a:prstGeom prst="rect">
            <a:avLst/>
          </a:prstGeom>
        </p:spPr>
      </p:pic>
      <p:pic>
        <p:nvPicPr>
          <p:cNvPr id="21" name="Picture 20" descr="A blue and yellow triangle shaped object&#10;&#10;Description automatically generated with medium confidence">
            <a:extLst>
              <a:ext uri="{FF2B5EF4-FFF2-40B4-BE49-F238E27FC236}">
                <a16:creationId xmlns:a16="http://schemas.microsoft.com/office/drawing/2014/main" id="{65DFEA2F-5C8E-8EE3-DDCE-AD74DCEA3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318" y="3173054"/>
            <a:ext cx="1664337" cy="940418"/>
          </a:xfrm>
          <a:prstGeom prst="rect">
            <a:avLst/>
          </a:prstGeom>
        </p:spPr>
      </p:pic>
      <p:pic>
        <p:nvPicPr>
          <p:cNvPr id="22" name="birdy_tetwild">
            <a:hlinkClick r:id="" action="ppaction://media"/>
            <a:extLst>
              <a:ext uri="{FF2B5EF4-FFF2-40B4-BE49-F238E27FC236}">
                <a16:creationId xmlns:a16="http://schemas.microsoft.com/office/drawing/2014/main" id="{755AA100-45B3-1EED-AB2A-524B9EFCA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4256" y="4337621"/>
            <a:ext cx="4773943" cy="13930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D7D33A-1AC8-196E-9AEA-3643AD11326E}"/>
              </a:ext>
            </a:extLst>
          </p:cNvPr>
          <p:cNvSpPr txBox="1"/>
          <p:nvPr/>
        </p:nvSpPr>
        <p:spPr>
          <a:xfrm>
            <a:off x="4457940" y="5686295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dirty="0" err="1">
                <a:latin typeface="Calibri" panose="020F0502020204030204" pitchFamily="34" charset="0"/>
              </a:rPr>
              <a:t>Generated</a:t>
            </a:r>
            <a:r>
              <a:rPr lang="de-AT" sz="2400" dirty="0">
                <a:latin typeface="Calibri" panose="020F0502020204030204" pitchFamily="34" charset="0"/>
              </a:rPr>
              <a:t> </a:t>
            </a:r>
            <a:r>
              <a:rPr lang="de-AT" sz="2400" dirty="0" err="1">
                <a:latin typeface="Calibri" panose="020F0502020204030204" pitchFamily="34" charset="0"/>
              </a:rPr>
              <a:t>by</a:t>
            </a:r>
            <a:endParaRPr lang="de-AT" sz="2400" dirty="0">
              <a:latin typeface="Calibri" panose="020F0502020204030204" pitchFamily="34" charset="0"/>
            </a:endParaRPr>
          </a:p>
          <a:p>
            <a:pPr algn="ctr"/>
            <a:r>
              <a:rPr lang="de-AT" sz="2400" i="1" dirty="0">
                <a:latin typeface="Calibri" panose="020F0502020204030204" pitchFamily="34" charset="0"/>
              </a:rPr>
              <a:t>TetWild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2B09C11-A052-0539-E341-92717278005A}"/>
              </a:ext>
            </a:extLst>
          </p:cNvPr>
          <p:cNvSpPr/>
          <p:nvPr/>
        </p:nvSpPr>
        <p:spPr bwMode="auto">
          <a:xfrm>
            <a:off x="5609113" y="3753289"/>
            <a:ext cx="451515" cy="54176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7" grpId="0"/>
      <p:bldP spid="23" grpId="0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20.8|14.7|1.1|8.9|28.2|5.8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2696</Words>
  <Application>Microsoft Office PowerPoint</Application>
  <PresentationFormat>Custom</PresentationFormat>
  <Paragraphs>290</Paragraphs>
  <Slides>20</Slides>
  <Notes>16</Notes>
  <HiddenSlides>4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NimbusRomNo9L-Regu</vt:lpstr>
      <vt:lpstr>NimbusRomNo9L-ReguItal</vt:lpstr>
      <vt:lpstr>Times New Roman</vt:lpstr>
      <vt:lpstr>Blends</vt:lpstr>
      <vt:lpstr>Dr. Delaunay or: How I Learned to Stop Worrying and Love the Triangulations</vt:lpstr>
      <vt:lpstr>Outline</vt:lpstr>
      <vt:lpstr>Delaunay Triangulations (DT) in 2D</vt:lpstr>
      <vt:lpstr>Constrained or Conforming DT in 2D</vt:lpstr>
      <vt:lpstr>What is a tetrahedralization?</vt:lpstr>
      <vt:lpstr>But… Why?</vt:lpstr>
      <vt:lpstr>Difficulties</vt:lpstr>
      <vt:lpstr>Is there a robust method?</vt:lpstr>
      <vt:lpstr>TetWild, Hu et al. 2018</vt:lpstr>
      <vt:lpstr>TetWild: Hu et al. 2018</vt:lpstr>
      <vt:lpstr>TetWild: Input &amp; Output</vt:lpstr>
      <vt:lpstr>TetWild: Pipeline in 2D</vt:lpstr>
      <vt:lpstr>TetWild: Pipeline in 3D</vt:lpstr>
      <vt:lpstr>TetWild: Advantages</vt:lpstr>
      <vt:lpstr>TetWild: Limitations</vt:lpstr>
      <vt:lpstr>Thank You for your Attention!</vt:lpstr>
      <vt:lpstr>Thank You for your Attention!</vt:lpstr>
      <vt:lpstr>Headline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Delaunay or: How I Learned to Stop Worrying and Love Triangulations</dc:title>
  <dc:creator/>
  <cp:lastModifiedBy/>
  <cp:revision>1</cp:revision>
  <dcterms:created xsi:type="dcterms:W3CDTF">2009-05-18T22:11:47Z</dcterms:created>
  <dcterms:modified xsi:type="dcterms:W3CDTF">2024-06-25T14:36:31Z</dcterms:modified>
</cp:coreProperties>
</file>